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60" r:id="rId5"/>
    <p:sldId id="271" r:id="rId6"/>
    <p:sldId id="258" r:id="rId7"/>
    <p:sldId id="259" r:id="rId8"/>
    <p:sldId id="273" r:id="rId9"/>
    <p:sldId id="265" r:id="rId10"/>
    <p:sldId id="274" r:id="rId11"/>
    <p:sldId id="267" r:id="rId12"/>
    <p:sldId id="262" r:id="rId13"/>
    <p:sldId id="263" r:id="rId14"/>
    <p:sldId id="264" r:id="rId15"/>
    <p:sldId id="26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A69B9FD-04F0-4604-890A-7061BCEE2E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6D7BC7A-E29D-4664-840C-724F4A2494B6}" type="datetimeFigureOut">
              <a:rPr lang="en-US" smtClean="0"/>
              <a:t>2/10/2019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3855"/>
            <a:ext cx="7620000" cy="609600"/>
          </a:xfrm>
        </p:spPr>
        <p:txBody>
          <a:bodyPr/>
          <a:lstStyle/>
          <a:p>
            <a:r>
              <a:rPr lang="en-US" sz="1800" b="1">
                <a:solidFill>
                  <a:schemeClr val="tx1"/>
                </a:solidFill>
              </a:rPr>
              <a:t>Try these- NOTE: there are times when “used to” </a:t>
            </a:r>
            <a:r>
              <a:rPr lang="en-US" sz="1800" b="1">
                <a:solidFill>
                  <a:schemeClr val="tx1"/>
                </a:solidFill>
              </a:rPr>
              <a:t>works </a:t>
            </a:r>
            <a:r>
              <a:rPr lang="en-US" sz="1800" b="1" smtClean="0">
                <a:solidFill>
                  <a:schemeClr val="tx1"/>
                </a:solidFill>
              </a:rPr>
              <a:t> better </a:t>
            </a:r>
            <a:r>
              <a:rPr lang="en-US" sz="1800" b="1">
                <a:solidFill>
                  <a:schemeClr val="tx1"/>
                </a:solidFill>
              </a:rPr>
              <a:t>than “was/were”</a:t>
            </a:r>
            <a:endParaRPr lang="en-US" sz="180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3048000" cy="551688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b="1"/>
              <a:t>docebatis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/>
              <a:t>audiebant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/>
              <a:t>colebas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/>
              <a:t>conficiebam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/>
              <a:t>custodiebant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/>
              <a:t>clamabas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/>
              <a:t>accipiebam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/>
              <a:t>habebat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/>
              <a:t>emebamus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/>
              <a:t>amabat</a:t>
            </a:r>
          </a:p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00400" y="609600"/>
            <a:ext cx="4876800" cy="5516880"/>
          </a:xfrm>
        </p:spPr>
        <p:txBody>
          <a:bodyPr>
            <a:normAutofit/>
          </a:bodyPr>
          <a:lstStyle/>
          <a:p>
            <a:pPr marL="576072" indent="-457200">
              <a:spcBef>
                <a:spcPts val="672"/>
              </a:spcBef>
              <a:buFont typeface="+mj-lt"/>
              <a:buAutoNum type="arabicPeriod"/>
            </a:pPr>
            <a:r>
              <a:rPr lang="en-US" b="1"/>
              <a:t>You were teaching</a:t>
            </a:r>
          </a:p>
          <a:p>
            <a:pPr marL="576072" indent="-457200">
              <a:spcBef>
                <a:spcPts val="672"/>
              </a:spcBef>
              <a:buFont typeface="+mj-lt"/>
              <a:buAutoNum type="arabicPeriod"/>
            </a:pPr>
            <a:r>
              <a:rPr lang="en-US" b="1"/>
              <a:t>They were listening</a:t>
            </a:r>
          </a:p>
          <a:p>
            <a:pPr marL="576072" indent="-457200">
              <a:spcBef>
                <a:spcPts val="672"/>
              </a:spcBef>
              <a:buFont typeface="+mj-lt"/>
              <a:buAutoNum type="arabicPeriod"/>
            </a:pPr>
            <a:r>
              <a:rPr lang="en-US" b="1"/>
              <a:t>You were cultivating</a:t>
            </a:r>
          </a:p>
          <a:p>
            <a:pPr marL="576072" indent="-457200">
              <a:spcBef>
                <a:spcPts val="672"/>
              </a:spcBef>
              <a:buFont typeface="+mj-lt"/>
              <a:buAutoNum type="arabicPeriod"/>
            </a:pPr>
            <a:r>
              <a:rPr lang="en-US" b="1"/>
              <a:t>I was finishing</a:t>
            </a:r>
          </a:p>
          <a:p>
            <a:pPr marL="576072" indent="-457200">
              <a:spcBef>
                <a:spcPts val="672"/>
              </a:spcBef>
              <a:buFont typeface="+mj-lt"/>
              <a:buAutoNum type="arabicPeriod"/>
            </a:pPr>
            <a:r>
              <a:rPr lang="en-US" b="1"/>
              <a:t>They wee guarding</a:t>
            </a:r>
          </a:p>
          <a:p>
            <a:pPr marL="576072" indent="-457200">
              <a:spcBef>
                <a:spcPts val="672"/>
              </a:spcBef>
              <a:buFont typeface="+mj-lt"/>
              <a:buAutoNum type="arabicPeriod"/>
            </a:pPr>
            <a:r>
              <a:rPr lang="en-US" b="1"/>
              <a:t>You were shouting</a:t>
            </a:r>
          </a:p>
          <a:p>
            <a:pPr marL="576072" indent="-457200">
              <a:spcBef>
                <a:spcPts val="672"/>
              </a:spcBef>
              <a:buFont typeface="+mj-lt"/>
              <a:buAutoNum type="arabicPeriod"/>
            </a:pPr>
            <a:r>
              <a:rPr lang="en-US" b="1"/>
              <a:t>I was accepting</a:t>
            </a:r>
          </a:p>
          <a:p>
            <a:pPr marL="576072" indent="-457200">
              <a:spcBef>
                <a:spcPts val="672"/>
              </a:spcBef>
              <a:buFont typeface="+mj-lt"/>
              <a:buAutoNum type="arabicPeriod"/>
            </a:pPr>
            <a:r>
              <a:rPr lang="en-US" b="1"/>
              <a:t>He used to have</a:t>
            </a:r>
          </a:p>
          <a:p>
            <a:pPr marL="576072" indent="-457200">
              <a:spcBef>
                <a:spcPts val="672"/>
              </a:spcBef>
              <a:buFont typeface="+mj-lt"/>
              <a:buAutoNum type="arabicPeriod"/>
            </a:pPr>
            <a:r>
              <a:rPr lang="en-US" b="1"/>
              <a:t>We were buying</a:t>
            </a:r>
          </a:p>
          <a:p>
            <a:pPr marL="576072" indent="-457200">
              <a:spcBef>
                <a:spcPts val="672"/>
              </a:spcBef>
              <a:buFont typeface="+mj-lt"/>
              <a:buAutoNum type="arabicPeriod"/>
            </a:pPr>
            <a:r>
              <a:rPr lang="en-US" b="1"/>
              <a:t>She used to love</a:t>
            </a:r>
          </a:p>
          <a:p>
            <a:pPr marL="11430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8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891" y="6927"/>
            <a:ext cx="8915400" cy="1219200"/>
          </a:xfrm>
        </p:spPr>
        <p:txBody>
          <a:bodyPr/>
          <a:lstStyle/>
          <a:p>
            <a:r>
              <a:rPr lang="en-US" sz="3600" b="1" smtClean="0">
                <a:solidFill>
                  <a:schemeClr val="tx1"/>
                </a:solidFill>
              </a:rPr>
              <a:t>Future- Just be sure you have this information on your Latin 1 folder.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3429000" cy="5212080"/>
          </a:xfr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4000" b="1" dirty="0" smtClean="0"/>
              <a:t>1</a:t>
            </a:r>
            <a:r>
              <a:rPr lang="en-US" sz="4000" b="1" baseline="30000" dirty="0" smtClean="0"/>
              <a:t>st</a:t>
            </a:r>
            <a:r>
              <a:rPr lang="en-US" sz="4000" b="1" dirty="0" smtClean="0"/>
              <a:t> and 2</a:t>
            </a:r>
            <a:r>
              <a:rPr lang="en-US" sz="4000" b="1" baseline="30000" dirty="0" smtClean="0"/>
              <a:t>nd</a:t>
            </a:r>
            <a:endParaRPr lang="en-US" sz="4000" b="1" dirty="0" smtClean="0"/>
          </a:p>
          <a:p>
            <a:pPr marL="114300" indent="0">
              <a:buNone/>
            </a:pPr>
            <a:r>
              <a:rPr lang="en-US" sz="4000" b="1" dirty="0" smtClean="0"/>
              <a:t>2</a:t>
            </a:r>
            <a:r>
              <a:rPr lang="en-US" sz="4000" b="1" baseline="30000" dirty="0" smtClean="0"/>
              <a:t>nd</a:t>
            </a:r>
            <a:r>
              <a:rPr lang="en-US" sz="4000" b="1" dirty="0" smtClean="0"/>
              <a:t> pp</a:t>
            </a:r>
          </a:p>
          <a:p>
            <a:pPr marL="114300" indent="0">
              <a:buNone/>
            </a:pPr>
            <a:r>
              <a:rPr lang="en-US" sz="4000" b="1" dirty="0" smtClean="0"/>
              <a:t>drop –re</a:t>
            </a:r>
          </a:p>
          <a:p>
            <a:pPr marL="114300" indent="0">
              <a:buNone/>
            </a:pPr>
            <a:r>
              <a:rPr lang="en-US" sz="4000" b="1" dirty="0" smtClean="0"/>
              <a:t>add</a:t>
            </a:r>
          </a:p>
          <a:p>
            <a:pPr marL="114300" indent="0">
              <a:buNone/>
            </a:pPr>
            <a:r>
              <a:rPr lang="en-US" sz="4000" b="1" dirty="0" err="1" smtClean="0"/>
              <a:t>bo</a:t>
            </a:r>
            <a:r>
              <a:rPr lang="en-US" sz="4000" b="1" dirty="0" smtClean="0"/>
              <a:t>		</a:t>
            </a:r>
            <a:r>
              <a:rPr lang="en-US" sz="4000" b="1" dirty="0" err="1" smtClean="0"/>
              <a:t>bimus</a:t>
            </a:r>
            <a:endParaRPr lang="en-US" sz="4000" b="1" dirty="0" smtClean="0"/>
          </a:p>
          <a:p>
            <a:pPr marL="114300" indent="0">
              <a:buNone/>
            </a:pPr>
            <a:r>
              <a:rPr lang="en-US" sz="4000" b="1" dirty="0" err="1" smtClean="0"/>
              <a:t>bis</a:t>
            </a:r>
            <a:r>
              <a:rPr lang="en-US" sz="4000" b="1" dirty="0" smtClean="0"/>
              <a:t>		</a:t>
            </a:r>
            <a:r>
              <a:rPr lang="en-US" sz="4000" b="1" dirty="0" err="1" smtClean="0"/>
              <a:t>bitis</a:t>
            </a:r>
            <a:endParaRPr lang="en-US" sz="4000" b="1" dirty="0" smtClean="0"/>
          </a:p>
          <a:p>
            <a:pPr marL="114300" indent="0">
              <a:buNone/>
            </a:pPr>
            <a:r>
              <a:rPr lang="en-US" sz="4000" b="1" dirty="0" smtClean="0"/>
              <a:t>bit	</a:t>
            </a:r>
            <a:r>
              <a:rPr lang="en-US" sz="4000" b="1" smtClean="0"/>
              <a:t>	</a:t>
            </a:r>
            <a:r>
              <a:rPr lang="en-US" sz="4000" b="1" smtClean="0"/>
              <a:t>bunt</a:t>
            </a:r>
          </a:p>
          <a:p>
            <a:pPr marL="114300" indent="0">
              <a:buNone/>
            </a:pPr>
            <a:r>
              <a:rPr lang="en-US" sz="4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will-</a:t>
            </a:r>
            <a:r>
              <a:rPr lang="en-US" sz="4000" b="1" i="1" smtClean="0"/>
              <a:t>--</a:t>
            </a:r>
            <a:endParaRPr lang="en-US" sz="4000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33800" y="1447800"/>
            <a:ext cx="5029200" cy="5257800"/>
          </a:xfr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4000" b="1" smtClean="0"/>
              <a:t>3</a:t>
            </a:r>
            <a:r>
              <a:rPr lang="en-US" sz="4000" b="1" baseline="30000" smtClean="0"/>
              <a:t>rd</a:t>
            </a:r>
            <a:r>
              <a:rPr lang="en-US" sz="4000" b="1" smtClean="0"/>
              <a:t>              </a:t>
            </a:r>
            <a:r>
              <a:rPr lang="en-US" sz="4000" b="1" smtClean="0">
                <a:solidFill>
                  <a:srgbClr val="FF0000"/>
                </a:solidFill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</a:rPr>
              <a:t>3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i</a:t>
            </a:r>
            <a:r>
              <a:rPr lang="en-US" sz="4000" b="1" dirty="0" smtClean="0">
                <a:solidFill>
                  <a:srgbClr val="FF0000"/>
                </a:solidFill>
              </a:rPr>
              <a:t> and 4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</a:p>
          <a:p>
            <a:pPr marL="114300" indent="0">
              <a:buNone/>
            </a:pPr>
            <a:r>
              <a:rPr lang="en-US" sz="4000" b="1" dirty="0" smtClean="0"/>
              <a:t>2</a:t>
            </a:r>
            <a:r>
              <a:rPr lang="en-US" sz="4000" b="1" baseline="30000" dirty="0" smtClean="0"/>
              <a:t>nd</a:t>
            </a:r>
            <a:r>
              <a:rPr lang="en-US" sz="4000" b="1" dirty="0" smtClean="0"/>
              <a:t> pp</a:t>
            </a:r>
          </a:p>
          <a:p>
            <a:pPr marL="114300" indent="0">
              <a:buNone/>
            </a:pPr>
            <a:r>
              <a:rPr lang="en-US" sz="4000" b="1" dirty="0" smtClean="0"/>
              <a:t>drop ere / ire</a:t>
            </a:r>
          </a:p>
          <a:p>
            <a:pPr marL="114300" indent="0">
              <a:buNone/>
            </a:pPr>
            <a:r>
              <a:rPr lang="en-US" sz="4000" b="1" dirty="0" smtClean="0"/>
              <a:t>add</a:t>
            </a:r>
          </a:p>
          <a:p>
            <a:pPr marL="114300" indent="0">
              <a:buNone/>
            </a:pPr>
            <a:r>
              <a:rPr lang="en-US" sz="4000" b="1" dirty="0" smtClean="0"/>
              <a:t>am	 emus /</a:t>
            </a:r>
            <a:r>
              <a:rPr lang="en-US" sz="4000" b="1" dirty="0" err="1" smtClean="0">
                <a:solidFill>
                  <a:srgbClr val="FF0000"/>
                </a:solidFill>
              </a:rPr>
              <a:t>iam</a:t>
            </a:r>
            <a:r>
              <a:rPr lang="en-US" sz="4000" b="1" dirty="0" smtClean="0">
                <a:solidFill>
                  <a:srgbClr val="FF0000"/>
                </a:solidFill>
              </a:rPr>
              <a:t>   </a:t>
            </a:r>
            <a:r>
              <a:rPr lang="en-US" sz="4000" b="1" dirty="0" err="1" smtClean="0">
                <a:solidFill>
                  <a:srgbClr val="FF0000"/>
                </a:solidFill>
              </a:rPr>
              <a:t>iemus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4000" b="1" dirty="0" err="1" smtClean="0"/>
              <a:t>es</a:t>
            </a:r>
            <a:r>
              <a:rPr lang="en-US" sz="4000" b="1" dirty="0" smtClean="0"/>
              <a:t>    </a:t>
            </a:r>
            <a:r>
              <a:rPr lang="en-US" sz="4000" b="1" dirty="0" err="1" smtClean="0"/>
              <a:t>etis</a:t>
            </a:r>
            <a:r>
              <a:rPr lang="en-US" sz="4000" b="1" dirty="0" smtClean="0"/>
              <a:t> /   </a:t>
            </a:r>
            <a:r>
              <a:rPr lang="en-US" sz="4000" b="1" dirty="0" err="1" smtClean="0">
                <a:solidFill>
                  <a:srgbClr val="FF0000"/>
                </a:solidFill>
              </a:rPr>
              <a:t>ies</a:t>
            </a:r>
            <a:r>
              <a:rPr lang="en-US" sz="4000" b="1" dirty="0" smtClean="0">
                <a:solidFill>
                  <a:srgbClr val="FF0000"/>
                </a:solidFill>
              </a:rPr>
              <a:t>     </a:t>
            </a:r>
            <a:r>
              <a:rPr lang="en-US" sz="4000" b="1" dirty="0" err="1" smtClean="0">
                <a:solidFill>
                  <a:srgbClr val="FF0000"/>
                </a:solidFill>
              </a:rPr>
              <a:t>ietis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4000" b="1" smtClean="0"/>
              <a:t>et    ent /    </a:t>
            </a:r>
            <a:r>
              <a:rPr lang="en-US" sz="4000" b="1" smtClean="0">
                <a:solidFill>
                  <a:srgbClr val="FF0000"/>
                </a:solidFill>
              </a:rPr>
              <a:t>iet     ient</a:t>
            </a:r>
          </a:p>
          <a:p>
            <a:pPr marL="114300" indent="0">
              <a:buNone/>
            </a:pPr>
            <a:r>
              <a:rPr lang="en-US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en-US" sz="4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620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TENSE ALL VERBS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b="1" dirty="0" smtClean="0"/>
              <a:t>3</a:t>
            </a:r>
            <a:r>
              <a:rPr lang="en-US" sz="4400" b="1" baseline="30000" dirty="0" smtClean="0"/>
              <a:t>rd</a:t>
            </a:r>
            <a:r>
              <a:rPr lang="en-US" sz="4400" b="1" dirty="0" smtClean="0"/>
              <a:t> principal part</a:t>
            </a:r>
          </a:p>
          <a:p>
            <a:pPr marL="114300" indent="0">
              <a:buNone/>
            </a:pPr>
            <a:r>
              <a:rPr lang="en-US" sz="4400" b="1" dirty="0" smtClean="0"/>
              <a:t>drop the –</a:t>
            </a:r>
            <a:r>
              <a:rPr lang="en-US" sz="4400" b="1" dirty="0" err="1" smtClean="0"/>
              <a:t>i</a:t>
            </a:r>
            <a:endParaRPr lang="en-US" sz="4400" b="1" dirty="0" smtClean="0"/>
          </a:p>
          <a:p>
            <a:pPr marL="114300" indent="0">
              <a:buNone/>
            </a:pPr>
            <a:r>
              <a:rPr lang="en-US" sz="4400" b="1" dirty="0"/>
              <a:t>a</a:t>
            </a:r>
            <a:r>
              <a:rPr lang="en-US" sz="4400" b="1" dirty="0" smtClean="0"/>
              <a:t>dd: </a:t>
            </a:r>
          </a:p>
          <a:p>
            <a:pPr marL="114300" indent="0">
              <a:buNone/>
            </a:pPr>
            <a:r>
              <a:rPr lang="en-US" sz="4400" b="1" dirty="0" smtClean="0"/>
              <a:t>-</a:t>
            </a:r>
            <a:r>
              <a:rPr lang="en-US" sz="4400" b="1" dirty="0" err="1" smtClean="0"/>
              <a:t>i</a:t>
            </a:r>
            <a:r>
              <a:rPr lang="en-US" sz="4400" b="1" dirty="0" smtClean="0"/>
              <a:t>		-</a:t>
            </a:r>
            <a:r>
              <a:rPr lang="en-US" sz="4400" b="1" dirty="0" err="1" smtClean="0"/>
              <a:t>imus</a:t>
            </a:r>
            <a:r>
              <a:rPr lang="en-US" sz="4400" b="1" dirty="0" smtClean="0"/>
              <a:t>                  </a:t>
            </a:r>
          </a:p>
          <a:p>
            <a:pPr marL="114300" indent="0">
              <a:buNone/>
            </a:pPr>
            <a:r>
              <a:rPr lang="en-US" sz="4400" b="1" dirty="0" smtClean="0"/>
              <a:t>-</a:t>
            </a:r>
            <a:r>
              <a:rPr lang="en-US" sz="4400" b="1" dirty="0" err="1" smtClean="0"/>
              <a:t>isti</a:t>
            </a:r>
            <a:r>
              <a:rPr lang="en-US" sz="4400" b="1" dirty="0" smtClean="0"/>
              <a:t>	-</a:t>
            </a:r>
            <a:r>
              <a:rPr lang="en-US" sz="4400" b="1" dirty="0" err="1" smtClean="0"/>
              <a:t>istis</a:t>
            </a:r>
            <a:endParaRPr lang="en-US" sz="4400" b="1" dirty="0" smtClean="0"/>
          </a:p>
          <a:p>
            <a:pPr marL="114300" indent="0">
              <a:buNone/>
            </a:pPr>
            <a:r>
              <a:rPr lang="en-US" sz="4400" b="1" dirty="0" smtClean="0"/>
              <a:t>-it		-</a:t>
            </a:r>
            <a:r>
              <a:rPr lang="en-US" sz="4400" b="1" dirty="0" err="1" smtClean="0"/>
              <a:t>erunt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3922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6000" b="1" dirty="0" smtClean="0"/>
              <a:t>-------</a:t>
            </a:r>
            <a:r>
              <a:rPr lang="en-US" sz="6000" b="1" dirty="0" err="1" smtClean="0"/>
              <a:t>ed</a:t>
            </a:r>
            <a:r>
              <a:rPr lang="en-US" sz="6000" b="1" dirty="0" smtClean="0"/>
              <a:t>  </a:t>
            </a:r>
          </a:p>
          <a:p>
            <a:pPr marL="114300" indent="0">
              <a:buNone/>
            </a:pPr>
            <a:r>
              <a:rPr lang="en-US" sz="6000" b="1" dirty="0" smtClean="0"/>
              <a:t>have or has  --------</a:t>
            </a:r>
            <a:r>
              <a:rPr lang="en-US" sz="6000" b="1" dirty="0" err="1" smtClean="0"/>
              <a:t>ed</a:t>
            </a:r>
            <a:endParaRPr lang="en-US" sz="6000" b="1" dirty="0" smtClean="0"/>
          </a:p>
          <a:p>
            <a:pPr marL="114300" indent="0">
              <a:buNone/>
            </a:pPr>
            <a:r>
              <a:rPr lang="en-US" sz="6000" b="1" dirty="0" smtClean="0"/>
              <a:t>did -------</a:t>
            </a:r>
          </a:p>
          <a:p>
            <a:pPr marL="114300" indent="0">
              <a:buNone/>
            </a:pP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322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620000" cy="563562"/>
          </a:xfrm>
        </p:spPr>
        <p:txBody>
          <a:bodyPr/>
          <a:lstStyle/>
          <a:p>
            <a:r>
              <a:rPr lang="en-US" sz="3200"/>
              <a:t>TRANSLATION EXAMPLES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7924800" cy="6019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err="1" smtClean="0"/>
              <a:t>laboravit</a:t>
            </a:r>
            <a:r>
              <a:rPr lang="en-US" sz="3600" b="1" dirty="0" smtClean="0"/>
              <a:t> – he worked</a:t>
            </a:r>
            <a:r>
              <a:rPr lang="en-US" sz="3600" b="1" smtClean="0"/>
              <a:t>, </a:t>
            </a:r>
            <a:endParaRPr lang="en-US" sz="3600" b="1" smtClean="0"/>
          </a:p>
          <a:p>
            <a:pPr marL="114300" indent="0">
              <a:buNone/>
            </a:pPr>
            <a:r>
              <a:rPr lang="en-US" sz="3600" b="1"/>
              <a:t> </a:t>
            </a:r>
            <a:r>
              <a:rPr lang="en-US" sz="3600" b="1" smtClean="0"/>
              <a:t>                   </a:t>
            </a:r>
            <a:r>
              <a:rPr lang="en-US" sz="3600" b="1" smtClean="0"/>
              <a:t>he </a:t>
            </a:r>
            <a:r>
              <a:rPr lang="en-US" sz="3600" b="1" dirty="0" smtClean="0"/>
              <a:t>has, worked</a:t>
            </a:r>
            <a:r>
              <a:rPr lang="en-US" sz="3600" b="1" smtClean="0"/>
              <a:t>, </a:t>
            </a:r>
            <a:endParaRPr lang="en-US" sz="3600" b="1" smtClean="0"/>
          </a:p>
          <a:p>
            <a:pPr marL="114300" indent="0">
              <a:buNone/>
            </a:pPr>
            <a:r>
              <a:rPr lang="en-US" sz="3600" b="1"/>
              <a:t> </a:t>
            </a:r>
            <a:r>
              <a:rPr lang="en-US" sz="3600" b="1" smtClean="0"/>
              <a:t>                   </a:t>
            </a:r>
            <a:r>
              <a:rPr lang="en-US" sz="3600" b="1" smtClean="0"/>
              <a:t>he </a:t>
            </a:r>
            <a:r>
              <a:rPr lang="en-US" sz="3600" b="1" dirty="0" smtClean="0"/>
              <a:t>did work</a:t>
            </a:r>
          </a:p>
          <a:p>
            <a:pPr marL="114300" indent="0">
              <a:buNone/>
            </a:pPr>
            <a:r>
              <a:rPr lang="en-US" sz="3600" b="1" dirty="0" err="1" smtClean="0"/>
              <a:t>misit</a:t>
            </a:r>
            <a:r>
              <a:rPr lang="en-US" sz="3600" b="1" dirty="0" smtClean="0"/>
              <a:t> – he sent </a:t>
            </a:r>
            <a:r>
              <a:rPr lang="en-US" sz="3600" b="1" smtClean="0"/>
              <a:t>, </a:t>
            </a:r>
            <a:endParaRPr lang="en-US" sz="3600" b="1" smtClean="0"/>
          </a:p>
          <a:p>
            <a:pPr marL="114300" indent="0">
              <a:buNone/>
            </a:pPr>
            <a:r>
              <a:rPr lang="en-US" sz="3600" b="1"/>
              <a:t> </a:t>
            </a:r>
            <a:r>
              <a:rPr lang="en-US" sz="3600" b="1" smtClean="0"/>
              <a:t>            </a:t>
            </a:r>
            <a:r>
              <a:rPr lang="en-US" sz="3600" b="1" smtClean="0"/>
              <a:t>he </a:t>
            </a:r>
            <a:r>
              <a:rPr lang="en-US" sz="3600" b="1" dirty="0" smtClean="0"/>
              <a:t>has sent</a:t>
            </a:r>
            <a:r>
              <a:rPr lang="en-US" sz="3600" b="1" smtClean="0"/>
              <a:t>, </a:t>
            </a:r>
            <a:endParaRPr lang="en-US" sz="3600" b="1" smtClean="0"/>
          </a:p>
          <a:p>
            <a:pPr marL="114300" indent="0">
              <a:buNone/>
            </a:pPr>
            <a:r>
              <a:rPr lang="en-US" sz="3600" b="1"/>
              <a:t> </a:t>
            </a:r>
            <a:r>
              <a:rPr lang="en-US" sz="3600" b="1" smtClean="0"/>
              <a:t>            </a:t>
            </a:r>
            <a:r>
              <a:rPr lang="en-US" sz="3600" b="1" smtClean="0"/>
              <a:t>he </a:t>
            </a:r>
            <a:r>
              <a:rPr lang="en-US" sz="3600" b="1" smtClean="0"/>
              <a:t>did </a:t>
            </a:r>
            <a:r>
              <a:rPr lang="en-US" sz="3600" b="1" smtClean="0"/>
              <a:t>send</a:t>
            </a:r>
          </a:p>
          <a:p>
            <a:pPr marL="114300" indent="0">
              <a:buNone/>
            </a:pPr>
            <a:endParaRPr lang="en-US" sz="3600" b="1" smtClean="0"/>
          </a:p>
          <a:p>
            <a:pPr marL="114300" indent="0">
              <a:buNone/>
            </a:pPr>
            <a:r>
              <a:rPr lang="en-US" sz="3600" b="1" smtClean="0"/>
              <a:t>The </a:t>
            </a:r>
            <a:r>
              <a:rPr lang="en-US" sz="3600" b="1" i="1" smtClean="0"/>
              <a:t>did</a:t>
            </a:r>
            <a:r>
              <a:rPr lang="en-US" sz="3600" b="1" smtClean="0"/>
              <a:t> and </a:t>
            </a:r>
            <a:r>
              <a:rPr lang="en-US" sz="3600" b="1" i="1" smtClean="0"/>
              <a:t>has/have</a:t>
            </a:r>
            <a:r>
              <a:rPr lang="en-US" sz="3600" b="1" smtClean="0"/>
              <a:t> translations are needed in asking questions.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62652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4572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Translate these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3657600" cy="5364480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800" b="1" smtClean="0"/>
              <a:t>They </a:t>
            </a:r>
            <a:r>
              <a:rPr lang="en-US" sz="2800" b="1" smtClean="0"/>
              <a:t>built</a:t>
            </a:r>
            <a:endParaRPr lang="en-US" sz="2800" b="1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800" b="1" dirty="0" smtClean="0"/>
              <a:t>You (</a:t>
            </a:r>
            <a:r>
              <a:rPr lang="en-US" sz="2800" b="1" dirty="0" err="1" smtClean="0"/>
              <a:t>pl</a:t>
            </a:r>
            <a:r>
              <a:rPr lang="en-US" sz="2800" b="1" dirty="0" smtClean="0"/>
              <a:t>) listened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b="1" smtClean="0"/>
              <a:t>She </a:t>
            </a:r>
            <a:r>
              <a:rPr lang="en-US" sz="2800" b="1" smtClean="0"/>
              <a:t>bought</a:t>
            </a:r>
            <a:endParaRPr lang="en-US" sz="2800" b="1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800" b="1" smtClean="0"/>
              <a:t>We </a:t>
            </a:r>
            <a:r>
              <a:rPr lang="en-US" b="1" smtClean="0"/>
              <a:t>did shout</a:t>
            </a:r>
            <a:endParaRPr lang="en-US" sz="2800" b="1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800" b="1" dirty="0" smtClean="0"/>
              <a:t>You (s.) </a:t>
            </a:r>
            <a:r>
              <a:rPr lang="en-US" sz="2800" b="1" smtClean="0"/>
              <a:t>did </a:t>
            </a:r>
            <a:r>
              <a:rPr lang="en-US" sz="2800" b="1" smtClean="0"/>
              <a:t>finish</a:t>
            </a:r>
            <a:endParaRPr lang="en-US" sz="2800" b="1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800" b="1" smtClean="0"/>
              <a:t>I </a:t>
            </a:r>
            <a:r>
              <a:rPr lang="en-US" sz="2800" b="1" smtClean="0"/>
              <a:t>did have</a:t>
            </a:r>
            <a:endParaRPr lang="en-US" sz="2800" b="1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800" b="1" smtClean="0"/>
              <a:t>We </a:t>
            </a:r>
            <a:r>
              <a:rPr lang="en-US" sz="2800" b="1" smtClean="0"/>
              <a:t>worshipped</a:t>
            </a:r>
            <a:endParaRPr lang="en-US" sz="2800" b="1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800" b="1" smtClean="0"/>
              <a:t>He </a:t>
            </a:r>
            <a:r>
              <a:rPr lang="en-US" b="1" smtClean="0"/>
              <a:t>taught</a:t>
            </a:r>
            <a:endParaRPr lang="en-US" sz="2800" b="1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800" b="1" dirty="0" smtClean="0"/>
              <a:t>They </a:t>
            </a:r>
            <a:r>
              <a:rPr lang="en-US" sz="2800" b="1" smtClean="0"/>
              <a:t>have </a:t>
            </a:r>
            <a:r>
              <a:rPr lang="en-US" b="1" smtClean="0"/>
              <a:t>received</a:t>
            </a:r>
            <a:endParaRPr lang="en-US" sz="2800" b="1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800" b="1" smtClean="0"/>
              <a:t>We </a:t>
            </a:r>
            <a:r>
              <a:rPr lang="en-US" sz="2800" b="1" smtClean="0"/>
              <a:t>guarded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762000"/>
            <a:ext cx="3657600" cy="5169408"/>
          </a:xfrm>
        </p:spPr>
        <p:txBody>
          <a:bodyPr>
            <a:no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b="1" smtClean="0"/>
              <a:t>aedificaverunt</a:t>
            </a:r>
            <a:endParaRPr lang="en-US" b="1" dirty="0" smtClean="0"/>
          </a:p>
          <a:p>
            <a:pPr marL="628650" indent="-514350">
              <a:buFont typeface="+mj-lt"/>
              <a:buAutoNum type="arabicPeriod"/>
            </a:pPr>
            <a:r>
              <a:rPr lang="en-US" b="1" dirty="0" err="1" smtClean="0"/>
              <a:t>audivistis</a:t>
            </a:r>
            <a:endParaRPr lang="en-US" b="1" dirty="0" smtClean="0"/>
          </a:p>
          <a:p>
            <a:pPr marL="628650" indent="-514350">
              <a:buFont typeface="+mj-lt"/>
              <a:buAutoNum type="arabicPeriod"/>
            </a:pPr>
            <a:r>
              <a:rPr lang="en-US" b="1" smtClean="0">
                <a:latin typeface="Times New Roman"/>
                <a:cs typeface="Times New Roman"/>
              </a:rPr>
              <a:t>ē</a:t>
            </a:r>
            <a:r>
              <a:rPr lang="en-US" b="1" smtClean="0"/>
              <a:t>mit</a:t>
            </a:r>
            <a:endParaRPr lang="en-US" b="1" dirty="0" smtClean="0"/>
          </a:p>
          <a:p>
            <a:pPr marL="628650" indent="-514350">
              <a:buFont typeface="+mj-lt"/>
              <a:buAutoNum type="arabicPeriod"/>
            </a:pPr>
            <a:r>
              <a:rPr lang="en-US" b="1" smtClean="0"/>
              <a:t>clamavimus</a:t>
            </a:r>
            <a:endParaRPr lang="en-US" b="1" dirty="0" smtClean="0"/>
          </a:p>
          <a:p>
            <a:pPr marL="628650" indent="-514350">
              <a:buFont typeface="+mj-lt"/>
              <a:buAutoNum type="arabicPeriod"/>
            </a:pPr>
            <a:r>
              <a:rPr lang="en-US" b="1" smtClean="0"/>
              <a:t>confecisti</a:t>
            </a:r>
            <a:endParaRPr lang="en-US" b="1" dirty="0" smtClean="0"/>
          </a:p>
          <a:p>
            <a:pPr marL="628650" indent="-514350">
              <a:buFont typeface="+mj-lt"/>
              <a:buAutoNum type="arabicPeriod"/>
            </a:pPr>
            <a:r>
              <a:rPr lang="en-US" b="1" smtClean="0"/>
              <a:t>habui</a:t>
            </a:r>
            <a:endParaRPr lang="en-US" b="1" dirty="0" smtClean="0"/>
          </a:p>
          <a:p>
            <a:pPr marL="628650" indent="-514350">
              <a:buFont typeface="+mj-lt"/>
              <a:buAutoNum type="arabicPeriod"/>
            </a:pPr>
            <a:r>
              <a:rPr lang="en-US" b="1" smtClean="0"/>
              <a:t>coluimus</a:t>
            </a:r>
            <a:endParaRPr lang="en-US" b="1" dirty="0" smtClean="0"/>
          </a:p>
          <a:p>
            <a:pPr marL="628650" indent="-514350">
              <a:buFont typeface="+mj-lt"/>
              <a:buAutoNum type="arabicPeriod"/>
            </a:pPr>
            <a:r>
              <a:rPr lang="en-US" b="1" smtClean="0"/>
              <a:t>docuit</a:t>
            </a:r>
            <a:endParaRPr lang="en-US" b="1" dirty="0" smtClean="0"/>
          </a:p>
          <a:p>
            <a:pPr marL="628650" indent="-514350">
              <a:buFont typeface="+mj-lt"/>
              <a:buAutoNum type="arabicPeriod"/>
            </a:pPr>
            <a:r>
              <a:rPr lang="en-US" b="1" smtClean="0"/>
              <a:t>acceperunt</a:t>
            </a:r>
            <a:endParaRPr lang="en-US" b="1" dirty="0" smtClean="0"/>
          </a:p>
          <a:p>
            <a:pPr marL="628650" indent="-514350">
              <a:buFont typeface="+mj-lt"/>
              <a:buAutoNum type="arabicPeriod"/>
            </a:pPr>
            <a:r>
              <a:rPr lang="en-US" b="1" smtClean="0"/>
              <a:t>custodivimus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695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715962"/>
          </a:xfrm>
        </p:spPr>
        <p:txBody>
          <a:bodyPr/>
          <a:lstStyle/>
          <a:p>
            <a:r>
              <a:rPr lang="en-US" sz="2000" b="1" smtClean="0">
                <a:solidFill>
                  <a:schemeClr val="tx1"/>
                </a:solidFill>
              </a:rPr>
              <a:t>For  pluperfect  tense  be  sure  you  have  this  information on your Latin 1 folder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562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4400" b="1" smtClean="0"/>
              <a:t>3</a:t>
            </a:r>
            <a:r>
              <a:rPr lang="en-US" sz="4400" b="1" baseline="30000" smtClean="0"/>
              <a:t>rd</a:t>
            </a:r>
            <a:r>
              <a:rPr lang="en-US" sz="4400" b="1" smtClean="0"/>
              <a:t> pp                 translation</a:t>
            </a:r>
          </a:p>
          <a:p>
            <a:pPr marL="114300" indent="0">
              <a:buNone/>
            </a:pPr>
            <a:r>
              <a:rPr lang="en-US" sz="4400" b="1" smtClean="0"/>
              <a:t>drop the –i           had -----ed</a:t>
            </a:r>
          </a:p>
          <a:p>
            <a:pPr marL="114300" indent="0">
              <a:buNone/>
            </a:pPr>
            <a:r>
              <a:rPr lang="en-US" sz="4400" b="1" smtClean="0"/>
              <a:t>add –era</a:t>
            </a:r>
          </a:p>
          <a:p>
            <a:pPr marL="114300" indent="0">
              <a:buNone/>
            </a:pPr>
            <a:r>
              <a:rPr lang="en-US" sz="4400" b="1" smtClean="0"/>
              <a:t>add  </a:t>
            </a:r>
          </a:p>
          <a:p>
            <a:pPr marL="114300" indent="0">
              <a:buNone/>
            </a:pPr>
            <a:r>
              <a:rPr lang="en-US" sz="4400" b="1" smtClean="0"/>
              <a:t>m	mus</a:t>
            </a:r>
          </a:p>
          <a:p>
            <a:pPr marL="114300" indent="0">
              <a:buNone/>
            </a:pPr>
            <a:r>
              <a:rPr lang="en-US" sz="4400" b="1" smtClean="0"/>
              <a:t>s	tis</a:t>
            </a:r>
          </a:p>
          <a:p>
            <a:pPr marL="114300" indent="0">
              <a:buNone/>
            </a:pPr>
            <a:r>
              <a:rPr lang="en-US" sz="4400" b="1" smtClean="0"/>
              <a:t>t	nt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390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b="1" smtClean="0"/>
              <a:t>To determine </a:t>
            </a:r>
            <a:r>
              <a:rPr lang="en-US" sz="2800" b="1" dirty="0" smtClean="0"/>
              <a:t>the conjugation of </a:t>
            </a:r>
            <a:r>
              <a:rPr lang="en-US" sz="2800" b="1" smtClean="0"/>
              <a:t>a </a:t>
            </a:r>
            <a:r>
              <a:rPr lang="en-US" sz="2800" b="1" smtClean="0"/>
              <a:t>verb</a:t>
            </a:r>
            <a:endParaRPr lang="en-US" sz="2800" b="1" dirty="0" smtClean="0"/>
          </a:p>
          <a:p>
            <a:pPr marL="114300" indent="0">
              <a:buNone/>
            </a:pPr>
            <a:r>
              <a:rPr lang="en-US" sz="2800" b="1" dirty="0"/>
              <a:t>l</a:t>
            </a:r>
            <a:r>
              <a:rPr lang="en-US" sz="2800" b="1" smtClean="0"/>
              <a:t>ook </a:t>
            </a:r>
            <a:r>
              <a:rPr lang="en-US" sz="2800" b="1" dirty="0" smtClean="0"/>
              <a:t>at the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and 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 principal parts.</a:t>
            </a:r>
          </a:p>
          <a:p>
            <a:pPr marL="114300" indent="0">
              <a:buNone/>
            </a:pPr>
            <a:r>
              <a:rPr lang="en-US" sz="4800" b="1" dirty="0" smtClean="0"/>
              <a:t>-o,   -are 	1</a:t>
            </a:r>
            <a:r>
              <a:rPr lang="en-US" sz="4800" b="1" baseline="30000" dirty="0" smtClean="0"/>
              <a:t>st</a:t>
            </a:r>
            <a:endParaRPr lang="en-US" sz="4800" b="1" dirty="0" smtClean="0"/>
          </a:p>
          <a:p>
            <a:pPr marL="114300" indent="0">
              <a:buNone/>
            </a:pPr>
            <a:r>
              <a:rPr lang="en-US" sz="4800" b="1" dirty="0" smtClean="0"/>
              <a:t>-</a:t>
            </a:r>
            <a:r>
              <a:rPr lang="en-US" sz="4800" b="1" dirty="0" err="1" smtClean="0"/>
              <a:t>eo</a:t>
            </a:r>
            <a:r>
              <a:rPr lang="en-US" sz="4800" b="1" dirty="0" smtClean="0"/>
              <a:t>, -ere 	2</a:t>
            </a:r>
            <a:r>
              <a:rPr lang="en-US" sz="4800" b="1" baseline="30000" dirty="0" smtClean="0"/>
              <a:t>nd</a:t>
            </a:r>
            <a:endParaRPr lang="en-US" sz="4800" b="1" dirty="0" smtClean="0"/>
          </a:p>
          <a:p>
            <a:pPr marL="114300" indent="0">
              <a:buNone/>
            </a:pPr>
            <a:r>
              <a:rPr lang="en-US" sz="4800" b="1" dirty="0" smtClean="0"/>
              <a:t>-o,   -ere	3</a:t>
            </a:r>
            <a:r>
              <a:rPr lang="en-US" sz="4800" b="1" baseline="30000" dirty="0" smtClean="0"/>
              <a:t>rd</a:t>
            </a:r>
            <a:endParaRPr lang="en-US" sz="4800" b="1" dirty="0" smtClean="0"/>
          </a:p>
          <a:p>
            <a:pPr marL="114300" indent="0">
              <a:buNone/>
            </a:pPr>
            <a:r>
              <a:rPr lang="en-US" sz="4800" b="1" dirty="0" smtClean="0"/>
              <a:t>-</a:t>
            </a:r>
            <a:r>
              <a:rPr lang="en-US" sz="4800" b="1" dirty="0" err="1" smtClean="0"/>
              <a:t>io</a:t>
            </a:r>
            <a:r>
              <a:rPr lang="en-US" sz="4800" b="1" dirty="0" smtClean="0"/>
              <a:t>,  -ere	3</a:t>
            </a:r>
            <a:r>
              <a:rPr lang="en-US" sz="4800" b="1" baseline="30000" dirty="0" smtClean="0"/>
              <a:t>rd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i</a:t>
            </a:r>
            <a:endParaRPr lang="en-US" sz="4800" b="1" dirty="0" smtClean="0"/>
          </a:p>
          <a:p>
            <a:pPr marL="114300" indent="0">
              <a:buNone/>
            </a:pPr>
            <a:r>
              <a:rPr lang="en-US" sz="4800" b="1" dirty="0" smtClean="0"/>
              <a:t>-</a:t>
            </a:r>
            <a:r>
              <a:rPr lang="en-US" sz="4800" b="1" dirty="0" err="1" smtClean="0"/>
              <a:t>io</a:t>
            </a:r>
            <a:r>
              <a:rPr lang="en-US" sz="4800" b="1" dirty="0" smtClean="0"/>
              <a:t>,  -ire	4</a:t>
            </a:r>
            <a:r>
              <a:rPr lang="en-US" sz="4800" b="1" baseline="30000" dirty="0" smtClean="0"/>
              <a:t>th</a:t>
            </a:r>
            <a:endParaRPr lang="en-US" sz="4800" b="1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sz="3200" smtClean="0"/>
              <a:t>Identify the conjugation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3657600" cy="5212080"/>
          </a:xfrm>
        </p:spPr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mtClean="0"/>
              <a:t>accipio, accipere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aedifico, aedificare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audio, audire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doceo, docere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colo, colere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conficio, conficere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clamo, clamare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habeo, habere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emo, emere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custodio, custodire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914400"/>
            <a:ext cx="3657600" cy="5212080"/>
          </a:xfrm>
        </p:spPr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mtClean="0"/>
              <a:t>3rd i    (-io, -ere)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       (-o, -are)</a:t>
            </a:r>
            <a:r>
              <a:rPr lang="en-US" baseline="30000" smtClean="0"/>
              <a:t>           </a:t>
            </a:r>
            <a:endParaRPr lang="en-US" smtClean="0"/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4</a:t>
            </a:r>
            <a:r>
              <a:rPr lang="en-US" baseline="30000" smtClean="0"/>
              <a:t>th  </a:t>
            </a:r>
            <a:r>
              <a:rPr lang="en-US" smtClean="0"/>
              <a:t>      (-io, -ire)</a:t>
            </a:r>
            <a:r>
              <a:rPr lang="en-US" baseline="30000" smtClean="0"/>
              <a:t>           </a:t>
            </a:r>
            <a:endParaRPr lang="en-US" smtClean="0"/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2</a:t>
            </a:r>
            <a:r>
              <a:rPr lang="en-US" baseline="30000" smtClean="0"/>
              <a:t>nd </a:t>
            </a:r>
            <a:r>
              <a:rPr lang="en-US" smtClean="0"/>
              <a:t>       (-eo, -ere)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3</a:t>
            </a:r>
            <a:r>
              <a:rPr lang="en-US" baseline="30000" smtClean="0"/>
              <a:t>rd  </a:t>
            </a:r>
            <a:r>
              <a:rPr lang="en-US" smtClean="0"/>
              <a:t>      (-o, -ere)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i</a:t>
            </a:r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1</a:t>
            </a:r>
            <a:r>
              <a:rPr lang="en-US" baseline="30000" smtClean="0"/>
              <a:t>st</a:t>
            </a:r>
            <a:endParaRPr lang="en-US" smtClean="0"/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2</a:t>
            </a:r>
            <a:r>
              <a:rPr lang="en-US" baseline="30000" smtClean="0"/>
              <a:t>nd</a:t>
            </a:r>
            <a:endParaRPr lang="en-US" smtClean="0"/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3</a:t>
            </a:r>
            <a:r>
              <a:rPr lang="en-US" baseline="30000" smtClean="0"/>
              <a:t>rd</a:t>
            </a:r>
            <a:endParaRPr lang="en-US" smtClean="0"/>
          </a:p>
          <a:p>
            <a:pPr marL="628650" indent="-514350">
              <a:buFont typeface="+mj-lt"/>
              <a:buAutoNum type="arabicPeriod"/>
            </a:pPr>
            <a:r>
              <a:rPr lang="en-US" smtClean="0"/>
              <a:t>4</a:t>
            </a:r>
            <a:r>
              <a:rPr lang="en-US" baseline="30000" smtClean="0"/>
              <a:t>th</a:t>
            </a:r>
            <a:endParaRPr lang="en-US" smtClean="0"/>
          </a:p>
          <a:p>
            <a:pPr marL="628650" indent="-51435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4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87362"/>
          </a:xfrm>
        </p:spPr>
        <p:txBody>
          <a:bodyPr/>
          <a:lstStyle/>
          <a:p>
            <a:r>
              <a:rPr lang="en-US" dirty="0" smtClean="0"/>
              <a:t>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3657600" cy="52120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4000" dirty="0" smtClean="0"/>
              <a:t>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-2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conj.</a:t>
            </a:r>
          </a:p>
          <a:p>
            <a:pPr marL="114300" indent="0">
              <a:buNone/>
            </a:pPr>
            <a:r>
              <a:rPr lang="en-US" sz="4000" dirty="0" smtClean="0"/>
              <a:t>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pp</a:t>
            </a:r>
          </a:p>
          <a:p>
            <a:pPr marL="114300" indent="0">
              <a:buNone/>
            </a:pPr>
            <a:r>
              <a:rPr lang="en-US" sz="4000" dirty="0"/>
              <a:t>d</a:t>
            </a:r>
            <a:r>
              <a:rPr lang="en-US" sz="4000" dirty="0" smtClean="0"/>
              <a:t>rop the –re</a:t>
            </a:r>
          </a:p>
          <a:p>
            <a:pPr marL="114300" indent="0">
              <a:buNone/>
            </a:pPr>
            <a:r>
              <a:rPr lang="en-US" sz="4000" dirty="0"/>
              <a:t>a</a:t>
            </a:r>
            <a:r>
              <a:rPr lang="en-US" sz="4000" dirty="0" smtClean="0"/>
              <a:t>dd</a:t>
            </a:r>
          </a:p>
          <a:p>
            <a:pPr marL="114300" indent="0">
              <a:buNone/>
            </a:pPr>
            <a:r>
              <a:rPr lang="en-US" sz="4000" dirty="0" smtClean="0"/>
              <a:t>o	</a:t>
            </a:r>
            <a:r>
              <a:rPr lang="en-US" sz="4000" dirty="0" err="1" smtClean="0"/>
              <a:t>mus</a:t>
            </a:r>
            <a:endParaRPr lang="en-US" sz="4000" dirty="0" smtClean="0"/>
          </a:p>
          <a:p>
            <a:pPr marL="114300" indent="0">
              <a:buNone/>
            </a:pPr>
            <a:r>
              <a:rPr lang="en-US" sz="4000" dirty="0" smtClean="0"/>
              <a:t>s	tis</a:t>
            </a:r>
          </a:p>
          <a:p>
            <a:pPr marL="114300" indent="0">
              <a:buNone/>
            </a:pPr>
            <a:r>
              <a:rPr lang="en-US" sz="4000" dirty="0" smtClean="0"/>
              <a:t>t	</a:t>
            </a:r>
            <a:r>
              <a:rPr lang="en-US" sz="4000" dirty="0" err="1" smtClean="0"/>
              <a:t>nt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838200"/>
            <a:ext cx="4343400" cy="52882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4000" dirty="0" smtClean="0"/>
              <a:t>3d </a:t>
            </a:r>
            <a:r>
              <a:rPr lang="en-US" sz="4000" dirty="0"/>
              <a:t>conj</a:t>
            </a:r>
            <a:r>
              <a:rPr lang="en-US" sz="4000" dirty="0" smtClean="0"/>
              <a:t>. </a:t>
            </a:r>
            <a:r>
              <a:rPr lang="en-US" sz="4000" b="1" dirty="0" smtClean="0">
                <a:solidFill>
                  <a:srgbClr val="FF0000"/>
                </a:solidFill>
              </a:rPr>
              <a:t>(3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i</a:t>
            </a:r>
            <a:r>
              <a:rPr lang="en-US" sz="4000" b="1" dirty="0" smtClean="0">
                <a:solidFill>
                  <a:srgbClr val="FF0000"/>
                </a:solidFill>
              </a:rPr>
              <a:t>/4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endParaRPr lang="en-US" sz="4000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4000" dirty="0"/>
              <a:t>2</a:t>
            </a:r>
            <a:r>
              <a:rPr lang="en-US" sz="4000" baseline="30000" dirty="0"/>
              <a:t>nd</a:t>
            </a:r>
            <a:r>
              <a:rPr lang="en-US" sz="4000" dirty="0"/>
              <a:t> pp</a:t>
            </a:r>
          </a:p>
          <a:p>
            <a:pPr marL="114300" indent="0">
              <a:buNone/>
            </a:pPr>
            <a:r>
              <a:rPr lang="en-US" sz="4000" dirty="0"/>
              <a:t>drop the </a:t>
            </a:r>
            <a:r>
              <a:rPr lang="en-US" sz="4000" dirty="0" smtClean="0"/>
              <a:t>–ere</a:t>
            </a:r>
            <a:endParaRPr lang="en-US" sz="4000" dirty="0"/>
          </a:p>
          <a:p>
            <a:pPr marL="114300" indent="0">
              <a:buNone/>
            </a:pPr>
            <a:r>
              <a:rPr lang="en-US" sz="4000" dirty="0"/>
              <a:t>add</a:t>
            </a:r>
          </a:p>
          <a:p>
            <a:pPr marL="11430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(</a:t>
            </a:r>
            <a:r>
              <a:rPr lang="en-US" sz="4000" b="1" dirty="0" err="1" smtClean="0">
                <a:solidFill>
                  <a:srgbClr val="FF0000"/>
                </a:solidFill>
              </a:rPr>
              <a:t>i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r>
              <a:rPr lang="en-US" sz="4000" dirty="0" smtClean="0"/>
              <a:t>o</a:t>
            </a:r>
            <a:r>
              <a:rPr lang="en-US" sz="4000" dirty="0"/>
              <a:t>	</a:t>
            </a:r>
            <a:r>
              <a:rPr lang="en-US" sz="4000" dirty="0" smtClean="0"/>
              <a:t>   </a:t>
            </a:r>
            <a:r>
              <a:rPr lang="en-US" sz="4000" dirty="0" err="1" smtClean="0"/>
              <a:t>imus</a:t>
            </a:r>
            <a:endParaRPr lang="en-US" sz="4000" dirty="0"/>
          </a:p>
          <a:p>
            <a:pPr marL="114300" indent="0">
              <a:buNone/>
            </a:pPr>
            <a:r>
              <a:rPr lang="en-US" sz="4000" dirty="0" smtClean="0"/>
              <a:t>    is</a:t>
            </a:r>
            <a:r>
              <a:rPr lang="en-US" sz="4000" dirty="0"/>
              <a:t>	</a:t>
            </a:r>
            <a:r>
              <a:rPr lang="en-US" sz="4000" dirty="0" smtClean="0"/>
              <a:t>   </a:t>
            </a:r>
            <a:r>
              <a:rPr lang="en-US" sz="4000" dirty="0" err="1" smtClean="0"/>
              <a:t>itis</a:t>
            </a:r>
            <a:endParaRPr lang="en-US" sz="4000" dirty="0"/>
          </a:p>
          <a:p>
            <a:pPr marL="114300" indent="0">
              <a:buNone/>
            </a:pPr>
            <a:r>
              <a:rPr lang="en-US" sz="4000" dirty="0" smtClean="0"/>
              <a:t>    it</a:t>
            </a:r>
            <a:r>
              <a:rPr lang="en-US" sz="4000" dirty="0"/>
              <a:t>	</a:t>
            </a:r>
            <a:r>
              <a:rPr lang="en-US" sz="4000" dirty="0" smtClean="0"/>
              <a:t>   </a:t>
            </a:r>
            <a:r>
              <a:rPr lang="en-US" sz="4000" b="1" dirty="0" smtClean="0">
                <a:solidFill>
                  <a:srgbClr val="FF0000"/>
                </a:solidFill>
              </a:rPr>
              <a:t>(</a:t>
            </a:r>
            <a:r>
              <a:rPr lang="en-US" sz="4000" b="1" dirty="0" err="1" smtClean="0">
                <a:solidFill>
                  <a:srgbClr val="FF0000"/>
                </a:solidFill>
              </a:rPr>
              <a:t>i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r>
              <a:rPr lang="en-US" sz="4000" dirty="0" err="1" smtClean="0"/>
              <a:t>unt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374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i and 4th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smtClean="0"/>
              <a:t>In the previous slide I put the forms for 3</a:t>
            </a:r>
            <a:r>
              <a:rPr lang="en-US" sz="2800" baseline="30000" smtClean="0"/>
              <a:t>rd</a:t>
            </a:r>
            <a:r>
              <a:rPr lang="en-US" sz="2800" smtClean="0"/>
              <a:t>i and 4</a:t>
            </a:r>
            <a:r>
              <a:rPr lang="en-US" sz="2800" baseline="30000" smtClean="0"/>
              <a:t>th</a:t>
            </a:r>
            <a:r>
              <a:rPr lang="en-US" sz="2800" smtClean="0"/>
              <a:t> in parentheses.</a:t>
            </a:r>
          </a:p>
          <a:p>
            <a:pPr marL="114300" indent="0">
              <a:buNone/>
            </a:pPr>
            <a:r>
              <a:rPr lang="en-US" sz="2800" smtClean="0"/>
              <a:t>The differences between 3</a:t>
            </a:r>
            <a:r>
              <a:rPr lang="en-US" sz="2800" baseline="30000" smtClean="0"/>
              <a:t>rd</a:t>
            </a:r>
            <a:r>
              <a:rPr lang="en-US" sz="2800" smtClean="0"/>
              <a:t> and 3</a:t>
            </a:r>
            <a:r>
              <a:rPr lang="en-US" sz="2800" baseline="30000" smtClean="0"/>
              <a:t>rd</a:t>
            </a:r>
            <a:r>
              <a:rPr lang="en-US" sz="2800" smtClean="0"/>
              <a:t>i and 4</a:t>
            </a:r>
            <a:r>
              <a:rPr lang="en-US" sz="2800" baseline="30000" smtClean="0"/>
              <a:t>th</a:t>
            </a:r>
            <a:r>
              <a:rPr lang="en-US" sz="2800" smtClean="0"/>
              <a:t> are very few.</a:t>
            </a:r>
          </a:p>
          <a:p>
            <a:pPr marL="114300" indent="0">
              <a:buNone/>
            </a:pPr>
            <a:r>
              <a:rPr lang="en-US" sz="2800" smtClean="0"/>
              <a:t>Go back to the previous slide and be sure you understand.</a:t>
            </a:r>
          </a:p>
          <a:p>
            <a:pPr marL="114300" indent="0">
              <a:buNone/>
            </a:pPr>
            <a:r>
              <a:rPr lang="en-US" sz="2800" smtClean="0"/>
              <a:t>Anyone who does not have this information on the folder for Latin I should add it. </a:t>
            </a:r>
          </a:p>
          <a:p>
            <a:pPr marL="114300" indent="0">
              <a:buNone/>
            </a:pPr>
            <a:endParaRPr lang="en-US" sz="2800"/>
          </a:p>
          <a:p>
            <a:pPr marL="114300" indent="0">
              <a:buNone/>
            </a:pPr>
            <a:r>
              <a:rPr lang="en-US" sz="2800" smtClean="0"/>
              <a:t>QUESTIONS????   BE SURE TO ASK.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047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620000" cy="334962"/>
          </a:xfrm>
        </p:spPr>
        <p:txBody>
          <a:bodyPr/>
          <a:lstStyle/>
          <a:p>
            <a:r>
              <a:rPr lang="en-US" sz="3200" dirty="0" smtClean="0"/>
              <a:t>Translate these verbs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09600"/>
            <a:ext cx="3886200" cy="5516880"/>
          </a:xfrm>
        </p:spPr>
        <p:txBody>
          <a:bodyPr>
            <a:normAutofit lnSpcReduction="10000"/>
          </a:bodyPr>
          <a:lstStyle/>
          <a:p>
            <a:pPr marL="1028700" indent="-914400">
              <a:buFont typeface="+mj-lt"/>
              <a:buAutoNum type="arabicPeriod"/>
            </a:pPr>
            <a:r>
              <a:rPr lang="en-US" sz="3200" smtClean="0"/>
              <a:t>accipiunt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smtClean="0"/>
              <a:t>aedificamus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smtClean="0"/>
              <a:t>doces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smtClean="0"/>
              <a:t>audimus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smtClean="0"/>
              <a:t>clamant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smtClean="0"/>
              <a:t>colitis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smtClean="0"/>
              <a:t>conficio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smtClean="0"/>
              <a:t>habemus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smtClean="0"/>
              <a:t>ambulatis</a:t>
            </a:r>
          </a:p>
          <a:p>
            <a:pPr marL="1028700" indent="-914400">
              <a:buFont typeface="+mj-lt"/>
              <a:buAutoNum type="arabicPeriod"/>
            </a:pPr>
            <a:r>
              <a:rPr lang="en-US" sz="3200" smtClean="0"/>
              <a:t>amas</a:t>
            </a:r>
          </a:p>
          <a:p>
            <a:pPr marL="1028700" indent="-914400">
              <a:buFont typeface="+mj-lt"/>
              <a:buAutoNum type="arabicPeriod"/>
            </a:pPr>
            <a:endParaRPr lang="en-US" sz="3200" smtClean="0"/>
          </a:p>
          <a:p>
            <a:pPr marL="1028700" indent="-914400">
              <a:buFont typeface="+mj-lt"/>
              <a:buAutoNum type="arabicPeriod"/>
            </a:pPr>
            <a:endParaRPr lang="en-US" sz="3600" smtClean="0"/>
          </a:p>
          <a:p>
            <a:pPr marL="1028700" indent="-914400">
              <a:buFont typeface="+mj-lt"/>
              <a:buAutoNum type="arabicPeriod"/>
            </a:pPr>
            <a:endParaRPr lang="en-US" sz="3600" smtClean="0"/>
          </a:p>
          <a:p>
            <a:pPr marL="1028700" indent="-914400">
              <a:buFont typeface="+mj-lt"/>
              <a:buAutoNum type="arabicPeriod"/>
            </a:pP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6600" y="609600"/>
            <a:ext cx="5638800" cy="5516880"/>
          </a:xfrm>
        </p:spPr>
        <p:txBody>
          <a:bodyPr>
            <a:noAutofit/>
          </a:bodyPr>
          <a:lstStyle/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smtClean="0"/>
              <a:t>They accept/receive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smtClean="0"/>
              <a:t>We build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smtClean="0"/>
              <a:t>You teach/explain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smtClean="0"/>
              <a:t>We hear/listen to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smtClean="0"/>
              <a:t>They shout/yell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smtClean="0"/>
              <a:t>You worship/cultivate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smtClean="0"/>
              <a:t>I finish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smtClean="0"/>
              <a:t>We have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smtClean="0"/>
              <a:t>You walk</a:t>
            </a:r>
          </a:p>
          <a:p>
            <a:pPr marL="6286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smtClean="0"/>
              <a:t>You love</a:t>
            </a:r>
          </a:p>
        </p:txBody>
      </p:sp>
    </p:spTree>
    <p:extLst>
      <p:ext uri="{BB962C8B-B14F-4D97-AF65-F5344CB8AC3E}">
        <p14:creationId xmlns:p14="http://schemas.microsoft.com/office/powerpoint/2010/main" val="204838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–Translate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800" smtClean="0"/>
              <a:t>we buy</a:t>
            </a:r>
          </a:p>
          <a:p>
            <a:pPr marL="114300" indent="0">
              <a:buNone/>
            </a:pPr>
            <a:r>
              <a:rPr lang="en-US" sz="4800" smtClean="0"/>
              <a:t>they teach</a:t>
            </a:r>
            <a:endParaRPr lang="en-US" sz="4800" smtClean="0"/>
          </a:p>
          <a:p>
            <a:pPr marL="114300" indent="0">
              <a:buNone/>
            </a:pPr>
            <a:r>
              <a:rPr lang="en-US" sz="4800" smtClean="0"/>
              <a:t>she </a:t>
            </a:r>
            <a:r>
              <a:rPr lang="en-US" sz="4800" smtClean="0"/>
              <a:t>builds</a:t>
            </a:r>
          </a:p>
          <a:p>
            <a:pPr marL="114300" indent="0">
              <a:buNone/>
            </a:pPr>
            <a:r>
              <a:rPr lang="en-US" sz="4800" smtClean="0"/>
              <a:t>I shout</a:t>
            </a:r>
          </a:p>
          <a:p>
            <a:pPr marL="114300" indent="0">
              <a:buNone/>
            </a:pPr>
            <a:r>
              <a:rPr lang="en-US" sz="4800" smtClean="0"/>
              <a:t>you (s.) finish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3657600" cy="44378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4800" dirty="0" err="1" smtClean="0"/>
              <a:t>emimus</a:t>
            </a:r>
            <a:endParaRPr lang="en-US" sz="4800" dirty="0" smtClean="0"/>
          </a:p>
          <a:p>
            <a:pPr marL="114300" indent="0">
              <a:buNone/>
            </a:pPr>
            <a:r>
              <a:rPr lang="en-US" sz="4800" smtClean="0"/>
              <a:t>docent</a:t>
            </a:r>
            <a:endParaRPr lang="en-US" sz="4800" dirty="0" smtClean="0"/>
          </a:p>
          <a:p>
            <a:pPr marL="114300" indent="0">
              <a:buNone/>
            </a:pPr>
            <a:r>
              <a:rPr lang="en-US" sz="4800" smtClean="0"/>
              <a:t>aedificat</a:t>
            </a:r>
            <a:endParaRPr lang="en-US" sz="4800" dirty="0" smtClean="0"/>
          </a:p>
          <a:p>
            <a:pPr marL="114300" indent="0">
              <a:buNone/>
            </a:pPr>
            <a:r>
              <a:rPr lang="en-US" sz="4800" smtClean="0"/>
              <a:t>clamo</a:t>
            </a:r>
            <a:endParaRPr lang="en-US" sz="4800" dirty="0" smtClean="0"/>
          </a:p>
          <a:p>
            <a:pPr marL="114300" indent="0">
              <a:buNone/>
            </a:pPr>
            <a:r>
              <a:rPr lang="en-US" sz="4800" smtClean="0"/>
              <a:t>conficis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4765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sz="2400" smtClean="0"/>
              <a:t>NOTE ON TRANSLATION OF PRESENT TENSE</a:t>
            </a:r>
            <a:endParaRPr lang="en-US" sz="240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r>
              <a:rPr lang="en-US" sz="2800" smtClean="0"/>
              <a:t>Remember the present tense in English is more detailed.</a:t>
            </a:r>
          </a:p>
          <a:p>
            <a:r>
              <a:rPr lang="en-US" sz="2800" smtClean="0"/>
              <a:t>We have three present tenses.</a:t>
            </a:r>
          </a:p>
          <a:p>
            <a:r>
              <a:rPr lang="en-US" sz="2800" smtClean="0"/>
              <a:t>You can use any of these English present tenses to translate the Latin.</a:t>
            </a:r>
          </a:p>
          <a:p>
            <a:pPr>
              <a:spcBef>
                <a:spcPts val="0"/>
              </a:spcBef>
            </a:pPr>
            <a:r>
              <a:rPr lang="en-US" sz="2800" smtClean="0"/>
              <a:t>Here is an example.</a:t>
            </a:r>
          </a:p>
          <a:p>
            <a:pPr marL="114300" indent="0">
              <a:buNone/>
            </a:pPr>
            <a:endParaRPr lang="en-US" sz="2800"/>
          </a:p>
          <a:p>
            <a:pPr marL="114300" indent="0">
              <a:spcBef>
                <a:spcPts val="0"/>
              </a:spcBef>
              <a:buNone/>
            </a:pPr>
            <a:r>
              <a:rPr lang="en-US" sz="2800"/>
              <a:t>a</a:t>
            </a:r>
            <a:r>
              <a:rPr lang="en-US" sz="2800" smtClean="0"/>
              <a:t>mbulamus – we walk, we do walk, we are walking</a:t>
            </a:r>
          </a:p>
          <a:p>
            <a:pPr marL="114300" indent="0">
              <a:buNone/>
            </a:pPr>
            <a:endParaRPr lang="en-US" sz="2800"/>
          </a:p>
          <a:p>
            <a:pPr marL="114300" indent="0">
              <a:spcBef>
                <a:spcPts val="0"/>
              </a:spcBef>
              <a:buNone/>
            </a:pPr>
            <a:r>
              <a:rPr lang="en-US" sz="2800" smtClean="0"/>
              <a:t>The 2</a:t>
            </a:r>
            <a:r>
              <a:rPr lang="en-US" sz="2800" baseline="30000" smtClean="0"/>
              <a:t>nd</a:t>
            </a:r>
            <a:r>
              <a:rPr lang="en-US" sz="2800" smtClean="0"/>
              <a:t> and 3</a:t>
            </a:r>
            <a:r>
              <a:rPr lang="en-US" sz="2800" baseline="30000" smtClean="0"/>
              <a:t>rd</a:t>
            </a:r>
            <a:r>
              <a:rPr lang="en-US" sz="2800" smtClean="0"/>
              <a:t> translations are needed when forming questions.</a:t>
            </a:r>
          </a:p>
        </p:txBody>
      </p:sp>
    </p:spTree>
    <p:extLst>
      <p:ext uri="{BB962C8B-B14F-4D97-AF65-F5344CB8AC3E}">
        <p14:creationId xmlns:p14="http://schemas.microsoft.com/office/powerpoint/2010/main" val="97861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0"/>
            <a:ext cx="8458200" cy="914400"/>
          </a:xfrm>
        </p:spPr>
        <p:txBody>
          <a:bodyPr/>
          <a:lstStyle/>
          <a:p>
            <a:r>
              <a:rPr lang="en-US" sz="2400" b="1" dirty="0" smtClean="0"/>
              <a:t>Imperfect Tense- </a:t>
            </a:r>
            <a:r>
              <a:rPr lang="en-US" sz="2400" b="1" i="1" dirty="0" smtClean="0"/>
              <a:t>was, were, </a:t>
            </a:r>
            <a:r>
              <a:rPr lang="en-US" sz="2400" b="1" i="1" smtClean="0"/>
              <a:t>used </a:t>
            </a:r>
            <a:r>
              <a:rPr lang="en-US" sz="2400" b="1" i="1" smtClean="0"/>
              <a:t>to</a:t>
            </a:r>
            <a:br>
              <a:rPr lang="en-US" sz="2400" b="1" i="1" smtClean="0"/>
            </a:br>
            <a:r>
              <a:rPr lang="en-US" sz="2400" b="1" smtClean="0"/>
              <a:t>Be sure you have this information on on your Latin 1 folder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657600" cy="5410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b="1" dirty="0" smtClean="0"/>
              <a:t>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-2</a:t>
            </a:r>
            <a:r>
              <a:rPr lang="en-US" sz="3200" b="1" baseline="30000" dirty="0" smtClean="0"/>
              <a:t>nd</a:t>
            </a:r>
            <a:r>
              <a:rPr lang="en-US" sz="3200" b="1" dirty="0" smtClean="0"/>
              <a:t>-3</a:t>
            </a:r>
            <a:r>
              <a:rPr lang="en-US" sz="3200" b="1" baseline="30000" dirty="0" smtClean="0"/>
              <a:t>rd</a:t>
            </a:r>
            <a:r>
              <a:rPr lang="en-US" sz="3200" b="1" dirty="0" smtClean="0"/>
              <a:t> conjugation</a:t>
            </a:r>
          </a:p>
          <a:p>
            <a:pPr marL="114300" indent="0">
              <a:buNone/>
            </a:pPr>
            <a:r>
              <a:rPr lang="en-US" sz="3200" b="1" dirty="0" smtClean="0"/>
              <a:t>2</a:t>
            </a:r>
            <a:r>
              <a:rPr lang="en-US" sz="3200" b="1" baseline="30000" dirty="0" smtClean="0"/>
              <a:t>nd</a:t>
            </a:r>
            <a:r>
              <a:rPr lang="en-US" sz="3200" b="1" dirty="0" smtClean="0"/>
              <a:t> pp</a:t>
            </a:r>
          </a:p>
          <a:p>
            <a:pPr marL="114300" indent="0">
              <a:buNone/>
            </a:pPr>
            <a:r>
              <a:rPr lang="en-US" sz="3200" b="1" dirty="0" smtClean="0"/>
              <a:t>drop –re</a:t>
            </a:r>
          </a:p>
          <a:p>
            <a:pPr marL="114300" indent="0">
              <a:buNone/>
            </a:pPr>
            <a:r>
              <a:rPr lang="en-US" sz="3200" b="1" dirty="0" smtClean="0"/>
              <a:t>add  - </a:t>
            </a:r>
            <a:r>
              <a:rPr lang="en-US" sz="3200" b="1" dirty="0" err="1" smtClean="0"/>
              <a:t>ba</a:t>
            </a:r>
            <a:r>
              <a:rPr lang="en-US" sz="3200" b="1" dirty="0" smtClean="0"/>
              <a:t>-</a:t>
            </a:r>
          </a:p>
          <a:p>
            <a:pPr marL="114300" indent="0">
              <a:buNone/>
            </a:pPr>
            <a:r>
              <a:rPr lang="en-US" sz="3200" b="1" dirty="0" smtClean="0"/>
              <a:t>add</a:t>
            </a:r>
          </a:p>
          <a:p>
            <a:pPr marL="114300" indent="0">
              <a:buNone/>
            </a:pPr>
            <a:r>
              <a:rPr lang="en-US" sz="3200" b="1" dirty="0" smtClean="0"/>
              <a:t>-m	-</a:t>
            </a:r>
            <a:r>
              <a:rPr lang="en-US" sz="3200" b="1" dirty="0" err="1" smtClean="0"/>
              <a:t>mus</a:t>
            </a:r>
            <a:endParaRPr lang="en-US" sz="3200" b="1" dirty="0" smtClean="0"/>
          </a:p>
          <a:p>
            <a:pPr marL="114300" indent="0">
              <a:buNone/>
            </a:pPr>
            <a:r>
              <a:rPr lang="en-US" sz="3200" b="1" dirty="0" smtClean="0"/>
              <a:t>-s	-tis</a:t>
            </a:r>
          </a:p>
          <a:p>
            <a:pPr marL="114300" indent="0">
              <a:buNone/>
            </a:pPr>
            <a:r>
              <a:rPr lang="en-US" sz="3200" b="1" dirty="0" smtClean="0"/>
              <a:t>-t	-</a:t>
            </a:r>
            <a:r>
              <a:rPr lang="en-US" sz="3200" b="1" dirty="0" err="1" smtClean="0"/>
              <a:t>nt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95400"/>
            <a:ext cx="3657600" cy="5410200"/>
          </a:xfrm>
        </p:spPr>
        <p:txBody>
          <a:bodyPr/>
          <a:lstStyle/>
          <a:p>
            <a:pPr marL="114300" indent="0">
              <a:buNone/>
            </a:pPr>
            <a:r>
              <a:rPr lang="en-US" sz="3200" b="1" dirty="0" smtClean="0"/>
              <a:t>3</a:t>
            </a:r>
            <a:r>
              <a:rPr lang="en-US" sz="3200" b="1" baseline="30000" dirty="0" smtClean="0"/>
              <a:t>rd</a:t>
            </a:r>
            <a:r>
              <a:rPr lang="en-US" sz="3200" b="1" dirty="0" smtClean="0"/>
              <a:t> –I stem and 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conjugation</a:t>
            </a:r>
          </a:p>
          <a:p>
            <a:pPr marL="114300" indent="0">
              <a:buNone/>
            </a:pPr>
            <a:r>
              <a:rPr lang="en-US" sz="3200" b="1" dirty="0"/>
              <a:t>2</a:t>
            </a:r>
            <a:r>
              <a:rPr lang="en-US" sz="3200" b="1" baseline="30000" dirty="0"/>
              <a:t>nd</a:t>
            </a:r>
            <a:r>
              <a:rPr lang="en-US" sz="3200" b="1" dirty="0"/>
              <a:t> pp</a:t>
            </a:r>
          </a:p>
          <a:p>
            <a:pPr marL="114300" indent="0">
              <a:buNone/>
            </a:pPr>
            <a:r>
              <a:rPr lang="en-US" sz="3200" b="1"/>
              <a:t>drop </a:t>
            </a:r>
            <a:r>
              <a:rPr lang="en-US" sz="3200" b="1" smtClean="0"/>
              <a:t>  </a:t>
            </a:r>
            <a:r>
              <a:rPr lang="en-US" sz="3200" b="1" smtClean="0">
                <a:solidFill>
                  <a:srgbClr val="FF0000"/>
                </a:solidFill>
              </a:rPr>
              <a:t>–</a:t>
            </a:r>
            <a:r>
              <a:rPr lang="en-US" sz="3200" b="1" dirty="0" smtClean="0">
                <a:solidFill>
                  <a:srgbClr val="FF0000"/>
                </a:solidFill>
              </a:rPr>
              <a:t>ere</a:t>
            </a:r>
            <a:endParaRPr lang="en-US" sz="3200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3200" b="1" dirty="0"/>
              <a:t>add  </a:t>
            </a:r>
            <a:r>
              <a:rPr lang="en-US" sz="3200" b="1" dirty="0">
                <a:solidFill>
                  <a:srgbClr val="FF0000"/>
                </a:solidFill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</a:rPr>
              <a:t>ieba</a:t>
            </a:r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endParaRPr lang="en-US" sz="3200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3200" b="1" dirty="0"/>
              <a:t>add</a:t>
            </a:r>
          </a:p>
          <a:p>
            <a:pPr marL="114300" indent="0">
              <a:buNone/>
            </a:pPr>
            <a:r>
              <a:rPr lang="en-US" sz="3200" b="1" dirty="0"/>
              <a:t>-m	-</a:t>
            </a:r>
            <a:r>
              <a:rPr lang="en-US" sz="3200" b="1" dirty="0" err="1"/>
              <a:t>mus</a:t>
            </a: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-s	-tis</a:t>
            </a:r>
          </a:p>
          <a:p>
            <a:pPr marL="114300" indent="0">
              <a:buNone/>
            </a:pPr>
            <a:r>
              <a:rPr lang="en-US" sz="3200" b="1" dirty="0"/>
              <a:t>-t	-</a:t>
            </a:r>
            <a:r>
              <a:rPr lang="en-US" sz="3200" b="1" dirty="0" err="1"/>
              <a:t>nt</a:t>
            </a:r>
            <a:endParaRPr lang="en-US" sz="3200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9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147</TotalTime>
  <Words>591</Words>
  <Application>Microsoft Office PowerPoint</Application>
  <PresentationFormat>On-screen Show (4:3)</PresentationFormat>
  <Paragraphs>200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VERB REVIEW</vt:lpstr>
      <vt:lpstr>VERBS</vt:lpstr>
      <vt:lpstr>Identify the conjugation</vt:lpstr>
      <vt:lpstr>PRESENT TENSE</vt:lpstr>
      <vt:lpstr>3rd i and 4th</vt:lpstr>
      <vt:lpstr>Translate these verbs</vt:lpstr>
      <vt:lpstr>VERBS –Translate these</vt:lpstr>
      <vt:lpstr>NOTE ON TRANSLATION OF PRESENT TENSE</vt:lpstr>
      <vt:lpstr>Imperfect Tense- was, were, used to Be sure you have this information on on your Latin 1 folder</vt:lpstr>
      <vt:lpstr>Try these- NOTE: there are times when “used to” works  better than “was/were”</vt:lpstr>
      <vt:lpstr>Future- Just be sure you have this information on your Latin 1 folder.</vt:lpstr>
      <vt:lpstr>PERFECT TENSE ALL VERBS</vt:lpstr>
      <vt:lpstr>TRANSLATION</vt:lpstr>
      <vt:lpstr>TRANSLATION EXAMPLES</vt:lpstr>
      <vt:lpstr>Translate these</vt:lpstr>
      <vt:lpstr>For  pluperfect  tense  be  sure  you  have  this  information on your Latin 1 folder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REVIEW</dc:title>
  <dc:creator>bduvall</dc:creator>
  <cp:lastModifiedBy>bduvall</cp:lastModifiedBy>
  <cp:revision>14</cp:revision>
  <dcterms:created xsi:type="dcterms:W3CDTF">2016-01-24T20:46:57Z</dcterms:created>
  <dcterms:modified xsi:type="dcterms:W3CDTF">2019-02-10T18:14:45Z</dcterms:modified>
</cp:coreProperties>
</file>